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271" r:id="rId12"/>
    <p:sldId id="303" r:id="rId13"/>
    <p:sldId id="291" r:id="rId14"/>
    <p:sldId id="302" r:id="rId15"/>
    <p:sldId id="293" r:id="rId16"/>
    <p:sldId id="28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2400" u="sng"/>
            </a:pPr>
            <a:r>
              <a:rPr lang="en-US" sz="2400" u="sng" dirty="0"/>
              <a:t> </a:t>
            </a:r>
            <a:r>
              <a:rPr lang="en-GB" sz="2400" b="1" i="0" u="sng" strike="noStrike" baseline="0" dirty="0" smtClean="0">
                <a:effectLst/>
              </a:rPr>
              <a:t>Quality Assurance </a:t>
            </a:r>
            <a:r>
              <a:rPr lang="en-US" sz="2400" u="sng" dirty="0" smtClean="0"/>
              <a:t> </a:t>
            </a:r>
            <a:r>
              <a:rPr lang="en-US" sz="2400" u="sng" dirty="0"/>
              <a:t>Penalties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1869323856641813E-2"/>
          <c:y val="0.10492400454053184"/>
          <c:w val="0.94104661696049041"/>
          <c:h val="0.73156744012273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Lbl>
              <c:idx val="3"/>
              <c:layout>
                <c:manualLayout>
                  <c:x val="4.4247787610619468E-3"/>
                  <c:y val="-6.8057728417913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9499686433001183E-3"/>
                  <c:y val="-3.7382436787138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9498525073746312E-3"/>
                  <c:y val="-8.8115248269074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Sheet1!$A$2:$A$21</c:f>
              <c:numCache>
                <c:formatCode>[$-409]mmm\-yy;@</c:formatCode>
                <c:ptCount val="20"/>
                <c:pt idx="0">
                  <c:v>43177</c:v>
                </c:pt>
                <c:pt idx="1">
                  <c:v>43208</c:v>
                </c:pt>
                <c:pt idx="2">
                  <c:v>43238</c:v>
                </c:pt>
                <c:pt idx="3">
                  <c:v>43269</c:v>
                </c:pt>
                <c:pt idx="4">
                  <c:v>43299</c:v>
                </c:pt>
                <c:pt idx="5">
                  <c:v>43330</c:v>
                </c:pt>
                <c:pt idx="6">
                  <c:v>43361</c:v>
                </c:pt>
                <c:pt idx="7">
                  <c:v>43391</c:v>
                </c:pt>
                <c:pt idx="8">
                  <c:v>43422</c:v>
                </c:pt>
                <c:pt idx="9">
                  <c:v>43435</c:v>
                </c:pt>
                <c:pt idx="10">
                  <c:v>43466</c:v>
                </c:pt>
                <c:pt idx="11">
                  <c:v>43497</c:v>
                </c:pt>
                <c:pt idx="12">
                  <c:v>43525</c:v>
                </c:pt>
                <c:pt idx="13">
                  <c:v>43556</c:v>
                </c:pt>
                <c:pt idx="14">
                  <c:v>43586</c:v>
                </c:pt>
                <c:pt idx="15">
                  <c:v>43617</c:v>
                </c:pt>
                <c:pt idx="16">
                  <c:v>43647</c:v>
                </c:pt>
                <c:pt idx="17">
                  <c:v>43678</c:v>
                </c:pt>
                <c:pt idx="18">
                  <c:v>43726</c:v>
                </c:pt>
              </c:numCache>
            </c:numRef>
          </c:cat>
          <c:val>
            <c:numRef>
              <c:f>Sheet1!$B$2:$B$21</c:f>
              <c:numCache>
                <c:formatCode>_(* #,##0_);_(* \(#,##0\);_(* "-"??_);_(@_)</c:formatCode>
                <c:ptCount val="20"/>
                <c:pt idx="0">
                  <c:v>210000</c:v>
                </c:pt>
                <c:pt idx="1">
                  <c:v>50000</c:v>
                </c:pt>
                <c:pt idx="2">
                  <c:v>1050375</c:v>
                </c:pt>
                <c:pt idx="3">
                  <c:v>70000</c:v>
                </c:pt>
                <c:pt idx="4">
                  <c:v>2347538</c:v>
                </c:pt>
                <c:pt idx="5">
                  <c:v>0</c:v>
                </c:pt>
                <c:pt idx="6">
                  <c:v>10000</c:v>
                </c:pt>
                <c:pt idx="7">
                  <c:v>170000</c:v>
                </c:pt>
                <c:pt idx="8">
                  <c:v>590000</c:v>
                </c:pt>
                <c:pt idx="9">
                  <c:v>0</c:v>
                </c:pt>
                <c:pt idx="10">
                  <c:v>10000</c:v>
                </c:pt>
                <c:pt idx="11">
                  <c:v>300000</c:v>
                </c:pt>
                <c:pt idx="12">
                  <c:v>0</c:v>
                </c:pt>
                <c:pt idx="13">
                  <c:v>77125</c:v>
                </c:pt>
                <c:pt idx="14">
                  <c:v>160000</c:v>
                </c:pt>
                <c:pt idx="15">
                  <c:v>410000</c:v>
                </c:pt>
                <c:pt idx="17">
                  <c:v>180000</c:v>
                </c:pt>
                <c:pt idx="18">
                  <c:v>146289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421632"/>
        <c:axId val="33986176"/>
      </c:barChart>
      <c:dateAx>
        <c:axId val="36421632"/>
        <c:scaling>
          <c:orientation val="minMax"/>
        </c:scaling>
        <c:delete val="0"/>
        <c:axPos val="b"/>
        <c:numFmt formatCode="[$-409]mmm\-yy;@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33986176"/>
        <c:crosses val="autoZero"/>
        <c:auto val="1"/>
        <c:lblOffset val="100"/>
        <c:baseTimeUnit val="days"/>
      </c:dateAx>
      <c:valAx>
        <c:axId val="33986176"/>
        <c:scaling>
          <c:orientation val="minMax"/>
        </c:scaling>
        <c:delete val="1"/>
        <c:axPos val="l"/>
        <c:numFmt formatCode="_(* #,##0_);_(* \(#,##0\);_(* &quot;-&quot;??_);_(@_)" sourceLinked="1"/>
        <c:majorTickMark val="out"/>
        <c:minorTickMark val="none"/>
        <c:tickLblPos val="nextTo"/>
        <c:crossAx val="36421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2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Contractor Response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0"/>
            <c:bubble3D val="0"/>
            <c:spPr>
              <a:gradFill>
                <a:gsLst>
                  <a:gs pos="81000">
                    <a:srgbClr val="92D050"/>
                  </a:gs>
                  <a:gs pos="10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1.1977533771581249E-2"/>
                  <c:y val="9.3914638511095175E-2"/>
                </c:manualLayout>
              </c:layout>
              <c:tx>
                <c:rich>
                  <a:bodyPr/>
                  <a:lstStyle/>
                  <a:p>
                    <a:r>
                      <a:rPr lang="en-US" sz="1197" b="0" i="0" u="none" strike="noStrike" baseline="0" dirty="0" smtClean="0">
                        <a:effectLst/>
                      </a:rPr>
                      <a:t>3%</a:t>
                    </a:r>
                    <a:r>
                      <a:rPr lang="en-US" sz="1197" b="1" i="0" u="none" strike="noStrike" baseline="0" dirty="0" smtClean="0"/>
                      <a:t> 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4113992631654986E-2"/>
                  <c:y val="-0.2454530541636841"/>
                </c:manualLayout>
              </c:layout>
              <c:tx>
                <c:rich>
                  <a:bodyPr/>
                  <a:lstStyle/>
                  <a:p>
                    <a:r>
                      <a:rPr lang="en-US" sz="1197" b="0" i="0" u="none" strike="noStrike" baseline="0" dirty="0" smtClean="0">
                        <a:effectLst/>
                      </a:rPr>
                      <a:t>97%</a:t>
                    </a:r>
                    <a:r>
                      <a:rPr lang="en-US" sz="1197" b="1" i="0" u="none" strike="noStrike" baseline="0" dirty="0" smtClean="0"/>
                      <a:t> 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Files received</c:v>
                </c:pt>
                <c:pt idx="1">
                  <c:v>Files not received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2.9535864978902954E-2</c:v>
                </c:pt>
                <c:pt idx="1">
                  <c:v>0.97046413502109707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Received</c:v>
                </c:pt>
              </c:strCache>
            </c:strRef>
          </c:tx>
          <c:spPr>
            <a:solidFill>
              <a:srgbClr val="00B050">
                <a:alpha val="33000"/>
              </a:srgbClr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5.3316580108337557E-2"/>
                  <c:y val="-1.315201671219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801418439716312E-2"/>
                  <c:y val="-1.3605442176870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9386692354944995E-2"/>
                  <c:y val="-8.08773903262092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Orascom</c:v>
                </c:pt>
                <c:pt idx="1">
                  <c:v>Huawei</c:v>
                </c:pt>
                <c:pt idx="2">
                  <c:v>AGLI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</c:v>
                </c:pt>
                <c:pt idx="1">
                  <c:v>4.046242774566474E-2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 Received</c:v>
                </c:pt>
              </c:strCache>
            </c:strRef>
          </c:tx>
          <c:spPr>
            <a:solidFill>
              <a:srgbClr val="FF0000">
                <a:alpha val="69000"/>
              </a:srgbClr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6.0408639079689477E-2"/>
                  <c:y val="4.17989715571267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784190540012287E-2"/>
                  <c:y val="4.9685039370078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221142569944715E-2"/>
                  <c:y val="4.19240452086346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Orascom</c:v>
                </c:pt>
                <c:pt idx="1">
                  <c:v>Huawei</c:v>
                </c:pt>
                <c:pt idx="2">
                  <c:v>AGLI</c:v>
                </c:pt>
              </c:strCache>
            </c:strRef>
          </c:cat>
          <c:val>
            <c:numRef>
              <c:f>Sheet1!$C$2:$C$4</c:f>
              <c:numCache>
                <c:formatCode>0.00%</c:formatCode>
                <c:ptCount val="3"/>
                <c:pt idx="0">
                  <c:v>1</c:v>
                </c:pt>
                <c:pt idx="1">
                  <c:v>0.95953757225433522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91440128"/>
        <c:axId val="33124864"/>
      </c:barChart>
      <c:catAx>
        <c:axId val="9144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000" b="1"/>
            </a:pPr>
            <a:endParaRPr lang="en-US"/>
          </a:p>
        </c:txPr>
        <c:crossAx val="33124864"/>
        <c:crosses val="autoZero"/>
        <c:auto val="1"/>
        <c:lblAlgn val="ctr"/>
        <c:lblOffset val="100"/>
        <c:noMultiLvlLbl val="0"/>
      </c:catAx>
      <c:valAx>
        <c:axId val="33124864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000" b="1"/>
            </a:pPr>
            <a:endParaRPr lang="en-US"/>
          </a:p>
        </c:txPr>
        <c:crossAx val="91440128"/>
        <c:crosses val="autoZero"/>
        <c:crossBetween val="between"/>
      </c:valAx>
      <c:spPr>
        <a:noFill/>
      </c:spPr>
    </c:plotArea>
    <c:legend>
      <c:legendPos val="b"/>
      <c:layout/>
      <c:overlay val="0"/>
      <c:txPr>
        <a:bodyPr rot="0" vert="horz"/>
        <a:lstStyle/>
        <a:p>
          <a:pPr>
            <a:defRPr sz="10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200" dirty="0" smtClean="0"/>
              <a:t>Response Time</a:t>
            </a:r>
            <a:endParaRPr lang="en-US" sz="1200" dirty="0"/>
          </a:p>
        </c:rich>
      </c:tx>
      <c:layout>
        <c:manualLayout>
          <c:xMode val="edge"/>
          <c:yMode val="edge"/>
          <c:x val="2.1891025641025637E-2"/>
          <c:y val="0.86238525927502307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254088431253788E-2"/>
          <c:y val="0.27974840982714999"/>
          <c:w val="0.58530335150413892"/>
          <c:h val="0.6185812584237780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Reception time</c:v>
                </c:pt>
              </c:strCache>
            </c:strRef>
          </c:tx>
          <c:spPr>
            <a:solidFill>
              <a:srgbClr val="00B0F0"/>
            </a:solidFill>
          </c:spPr>
          <c:explosion val="25"/>
          <c:dPt>
            <c:idx val="0"/>
            <c:bubble3D val="0"/>
            <c:explosion val="17"/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230769230769232E-2"/>
                  <c:y val="-0.20543567189236481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within 3 days</c:v>
                </c:pt>
                <c:pt idx="1">
                  <c:v>After 3 days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906344639612353"/>
          <c:y val="7.3745714218155178E-2"/>
          <c:w val="0.2312653947102766"/>
          <c:h val="0.21721217280272398"/>
        </c:manualLayout>
      </c:layout>
      <c:overlay val="0"/>
      <c:txPr>
        <a:bodyPr/>
        <a:lstStyle/>
        <a:p>
          <a:pPr>
            <a:defRPr sz="10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hPercent val="80"/>
      <c:rotY val="90"/>
      <c:depthPercent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715822334014907"/>
          <c:y val="0.17043619547556554"/>
          <c:w val="0.57702437896185454"/>
          <c:h val="0.7353180852393450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Critical mails response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92D050"/>
                  </a:gs>
                  <a:gs pos="23000">
                    <a:srgbClr val="92D05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17000">
                    <a:srgbClr val="FF0000"/>
                  </a:gs>
                  <a:gs pos="91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1.8408204641980016E-3"/>
                  <c:y val="4.5621297337832774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045224257222383E-2"/>
                  <c:y val="-3.1894638170228723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Received</c:v>
                </c:pt>
                <c:pt idx="1">
                  <c:v>Not Received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4.6296296296296294E-2</c:v>
                </c:pt>
                <c:pt idx="1">
                  <c:v>0.95370370370370372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Received</c:v>
                </c:pt>
                <c:pt idx="1">
                  <c:v>Not Received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103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6.4181325073152991E-3"/>
          <c:y val="0.39372028496437944"/>
          <c:w val="0.21084079630040883"/>
          <c:h val="0.22962429696287964"/>
        </c:manualLayout>
      </c:layout>
      <c:overlay val="0"/>
      <c:txPr>
        <a:bodyPr/>
        <a:lstStyle/>
        <a:p>
          <a:pPr>
            <a:defRPr sz="10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No Response</a:t>
            </a:r>
          </a:p>
        </c:rich>
      </c:tx>
      <c:layout>
        <c:manualLayout>
          <c:xMode val="edge"/>
          <c:yMode val="edge"/>
          <c:x val="7.3173076923076924E-2"/>
          <c:y val="0.86388687900498939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No Response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1626665657177465E-2"/>
                  <c:y val="-3.1970986734766262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HUA</c:v>
                </c:pt>
                <c:pt idx="1">
                  <c:v>SYS</c:v>
                </c:pt>
                <c:pt idx="2">
                  <c:v>OT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85293433272763985"/>
          <c:y val="0.68463692038495183"/>
          <c:w val="0.11501438522107814"/>
          <c:h val="0.31536307961504811"/>
        </c:manualLayout>
      </c:layout>
      <c:overlay val="0"/>
      <c:txPr>
        <a:bodyPr/>
        <a:lstStyle/>
        <a:p>
          <a:pPr>
            <a:defRPr sz="10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200" dirty="0" smtClean="0"/>
              <a:t>Response Received</a:t>
            </a:r>
            <a:endParaRPr lang="en-US" sz="1200" dirty="0"/>
          </a:p>
        </c:rich>
      </c:tx>
      <c:layout>
        <c:manualLayout>
          <c:xMode val="edge"/>
          <c:yMode val="edge"/>
          <c:x val="1.548076923076923E-2"/>
          <c:y val="0.86839138350949385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 received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8.3293458509993937E-2"/>
                  <c:y val="-1.9958856494289565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1907556026650515"/>
                  <c:y val="5.5826535196613937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HUA</c:v>
                </c:pt>
                <c:pt idx="1">
                  <c:v>SYS</c:v>
                </c:pt>
                <c:pt idx="2">
                  <c:v>OT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HUA</c:v>
                </c:pt>
                <c:pt idx="1">
                  <c:v>SYS</c:v>
                </c:pt>
                <c:pt idx="2">
                  <c:v>OT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1451266908944078"/>
          <c:y val="0.73492279681256056"/>
          <c:w val="0.11501438522107812"/>
          <c:h val="0.26507720318743938"/>
        </c:manualLayout>
      </c:layout>
      <c:overlay val="0"/>
      <c:txPr>
        <a:bodyPr/>
        <a:lstStyle/>
        <a:p>
          <a:pPr>
            <a:defRPr sz="10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A2B944-E397-48E6-A226-FDEA4015B93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6E8BDA-785A-4EF2-857C-BA8E016241D1}">
      <dgm:prSet phldrT="[Text]"/>
      <dgm:spPr>
        <a:solidFill>
          <a:srgbClr val="FA6B00"/>
        </a:solidFill>
      </dgm:spPr>
      <dgm:t>
        <a:bodyPr/>
        <a:lstStyle/>
        <a:p>
          <a:r>
            <a:rPr lang="en-US" dirty="0" smtClean="0"/>
            <a:t>SQI</a:t>
          </a:r>
          <a:endParaRPr lang="en-US" dirty="0"/>
        </a:p>
      </dgm:t>
    </dgm:pt>
    <dgm:pt modelId="{4DF83BDA-A5C0-446A-9E3A-39219DA07A8E}" type="parTrans" cxnId="{59C0750E-0DCD-4C7D-B488-2D2A7509D7EE}">
      <dgm:prSet/>
      <dgm:spPr/>
      <dgm:t>
        <a:bodyPr/>
        <a:lstStyle/>
        <a:p>
          <a:endParaRPr lang="en-US"/>
        </a:p>
      </dgm:t>
    </dgm:pt>
    <dgm:pt modelId="{AB9BE9F7-422E-4160-83BD-E491E42613F1}" type="sibTrans" cxnId="{59C0750E-0DCD-4C7D-B488-2D2A7509D7EE}">
      <dgm:prSet/>
      <dgm:spPr/>
      <dgm:t>
        <a:bodyPr/>
        <a:lstStyle/>
        <a:p>
          <a:endParaRPr lang="en-US"/>
        </a:p>
      </dgm:t>
    </dgm:pt>
    <dgm:pt modelId="{ECC31651-051B-4897-9D2F-D457B4EDC43C}">
      <dgm:prSet phldrT="[Text]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en-US" dirty="0" smtClean="0"/>
            <a:t>Average value is </a:t>
          </a:r>
          <a:r>
            <a:rPr lang="en-US" b="0" i="0" u="none" dirty="0" smtClean="0"/>
            <a:t>54.71</a:t>
          </a:r>
          <a:r>
            <a:rPr lang="en-US" b="0" i="0" u="none" dirty="0" smtClean="0"/>
            <a:t>%</a:t>
          </a:r>
          <a:endParaRPr lang="en-US" dirty="0"/>
        </a:p>
      </dgm:t>
    </dgm:pt>
    <dgm:pt modelId="{7D413992-ADAB-4AF6-A79A-A3789BB637CB}" type="parTrans" cxnId="{09CB32C7-7DB8-481C-81C6-AF8AAD53EC83}">
      <dgm:prSet/>
      <dgm:spPr/>
      <dgm:t>
        <a:bodyPr/>
        <a:lstStyle/>
        <a:p>
          <a:endParaRPr lang="en-US"/>
        </a:p>
      </dgm:t>
    </dgm:pt>
    <dgm:pt modelId="{3A49A39F-C84A-422F-995E-A22DB6859971}" type="sibTrans" cxnId="{09CB32C7-7DB8-481C-81C6-AF8AAD53EC83}">
      <dgm:prSet/>
      <dgm:spPr/>
      <dgm:t>
        <a:bodyPr/>
        <a:lstStyle/>
        <a:p>
          <a:endParaRPr lang="en-US"/>
        </a:p>
      </dgm:t>
    </dgm:pt>
    <dgm:pt modelId="{5A9EFAC2-77A3-4883-AF78-DD25281A76E2}">
      <dgm:prSet phldrT="[Text]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en-US" dirty="0" smtClean="0"/>
            <a:t>Target is </a:t>
          </a:r>
          <a:r>
            <a:rPr lang="en-US" b="1" dirty="0" smtClean="0">
              <a:solidFill>
                <a:srgbClr val="FA6B00"/>
              </a:solidFill>
            </a:rPr>
            <a:t>90% </a:t>
          </a:r>
          <a:endParaRPr lang="en-US" dirty="0"/>
        </a:p>
      </dgm:t>
    </dgm:pt>
    <dgm:pt modelId="{C52AF7E2-5A16-49F2-AE87-D935A2A80A86}" type="parTrans" cxnId="{5AC15B53-4437-4E35-8E0C-C059291E9C38}">
      <dgm:prSet/>
      <dgm:spPr/>
      <dgm:t>
        <a:bodyPr/>
        <a:lstStyle/>
        <a:p>
          <a:endParaRPr lang="en-US"/>
        </a:p>
      </dgm:t>
    </dgm:pt>
    <dgm:pt modelId="{B23C174F-4C8E-4FC5-916D-17ED184EA1FA}" type="sibTrans" cxnId="{5AC15B53-4437-4E35-8E0C-C059291E9C38}">
      <dgm:prSet/>
      <dgm:spPr/>
      <dgm:t>
        <a:bodyPr/>
        <a:lstStyle/>
        <a:p>
          <a:endParaRPr lang="en-US"/>
        </a:p>
      </dgm:t>
    </dgm:pt>
    <dgm:pt modelId="{DC03B73A-EF17-41FD-A633-FFDB2C129944}" type="pres">
      <dgm:prSet presAssocID="{C8A2B944-E397-48E6-A226-FDEA4015B9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82337D-C9A7-4516-8F63-3AF02D62CC66}" type="pres">
      <dgm:prSet presAssocID="{C26E8BDA-785A-4EF2-857C-BA8E016241D1}" presName="linNode" presStyleCnt="0"/>
      <dgm:spPr/>
    </dgm:pt>
    <dgm:pt modelId="{72A4530A-B962-48DA-8FC1-F451FAD5CD09}" type="pres">
      <dgm:prSet presAssocID="{C26E8BDA-785A-4EF2-857C-BA8E016241D1}" presName="parentText" presStyleLbl="node1" presStyleIdx="0" presStyleCnt="1" custLinFactNeighborX="-3346" custLinFactNeighborY="-44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75AEB6-DFF7-4440-BE23-272459BF45F0}" type="pres">
      <dgm:prSet presAssocID="{C26E8BDA-785A-4EF2-857C-BA8E016241D1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3BE1B4-999C-4116-A9AC-4B84CFDF5A66}" type="presOf" srcId="{5A9EFAC2-77A3-4883-AF78-DD25281A76E2}" destId="{0175AEB6-DFF7-4440-BE23-272459BF45F0}" srcOrd="0" destOrd="1" presId="urn:microsoft.com/office/officeart/2005/8/layout/vList5"/>
    <dgm:cxn modelId="{681F0B9B-CFAB-4918-AF51-DE24CA08269C}" type="presOf" srcId="{C8A2B944-E397-48E6-A226-FDEA4015B935}" destId="{DC03B73A-EF17-41FD-A633-FFDB2C129944}" srcOrd="0" destOrd="0" presId="urn:microsoft.com/office/officeart/2005/8/layout/vList5"/>
    <dgm:cxn modelId="{09CB32C7-7DB8-481C-81C6-AF8AAD53EC83}" srcId="{C26E8BDA-785A-4EF2-857C-BA8E016241D1}" destId="{ECC31651-051B-4897-9D2F-D457B4EDC43C}" srcOrd="0" destOrd="0" parTransId="{7D413992-ADAB-4AF6-A79A-A3789BB637CB}" sibTransId="{3A49A39F-C84A-422F-995E-A22DB6859971}"/>
    <dgm:cxn modelId="{59C0750E-0DCD-4C7D-B488-2D2A7509D7EE}" srcId="{C8A2B944-E397-48E6-A226-FDEA4015B935}" destId="{C26E8BDA-785A-4EF2-857C-BA8E016241D1}" srcOrd="0" destOrd="0" parTransId="{4DF83BDA-A5C0-446A-9E3A-39219DA07A8E}" sibTransId="{AB9BE9F7-422E-4160-83BD-E491E42613F1}"/>
    <dgm:cxn modelId="{28F957A0-4919-4553-9F1D-0E21129E5CC3}" type="presOf" srcId="{C26E8BDA-785A-4EF2-857C-BA8E016241D1}" destId="{72A4530A-B962-48DA-8FC1-F451FAD5CD09}" srcOrd="0" destOrd="0" presId="urn:microsoft.com/office/officeart/2005/8/layout/vList5"/>
    <dgm:cxn modelId="{4AD17B38-F987-49CC-A427-1DE0E2580EA2}" type="presOf" srcId="{ECC31651-051B-4897-9D2F-D457B4EDC43C}" destId="{0175AEB6-DFF7-4440-BE23-272459BF45F0}" srcOrd="0" destOrd="0" presId="urn:microsoft.com/office/officeart/2005/8/layout/vList5"/>
    <dgm:cxn modelId="{5AC15B53-4437-4E35-8E0C-C059291E9C38}" srcId="{C26E8BDA-785A-4EF2-857C-BA8E016241D1}" destId="{5A9EFAC2-77A3-4883-AF78-DD25281A76E2}" srcOrd="1" destOrd="0" parTransId="{C52AF7E2-5A16-49F2-AE87-D935A2A80A86}" sibTransId="{B23C174F-4C8E-4FC5-916D-17ED184EA1FA}"/>
    <dgm:cxn modelId="{786814F2-4233-41B3-891A-E9A76CB1A019}" type="presParOf" srcId="{DC03B73A-EF17-41FD-A633-FFDB2C129944}" destId="{9382337D-C9A7-4516-8F63-3AF02D62CC66}" srcOrd="0" destOrd="0" presId="urn:microsoft.com/office/officeart/2005/8/layout/vList5"/>
    <dgm:cxn modelId="{6C2268E8-ECAE-4153-9816-D4445018DF33}" type="presParOf" srcId="{9382337D-C9A7-4516-8F63-3AF02D62CC66}" destId="{72A4530A-B962-48DA-8FC1-F451FAD5CD09}" srcOrd="0" destOrd="0" presId="urn:microsoft.com/office/officeart/2005/8/layout/vList5"/>
    <dgm:cxn modelId="{40A7485B-FBE6-492E-900F-419181711DD4}" type="presParOf" srcId="{9382337D-C9A7-4516-8F63-3AF02D62CC66}" destId="{0175AEB6-DFF7-4440-BE23-272459BF45F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624A1F-F658-41E2-8D75-CEC7B33D55FF}" type="doc">
      <dgm:prSet loTypeId="urn:microsoft.com/office/officeart/2005/8/layout/matrix1" loCatId="matrix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BD453440-7983-4968-AF4A-0BF06BBF0F7E}">
      <dgm:prSet phldrT="[Text]" custT="1"/>
      <dgm:spPr>
        <a:solidFill>
          <a:srgbClr val="FA6B00"/>
        </a:solidFill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  <a:latin typeface="Century Gothic" pitchFamily="34" charset="0"/>
            </a:rPr>
            <a:t>Number of visited sites/offices this month is </a:t>
          </a:r>
          <a:r>
            <a:rPr lang="en-US" sz="3200" b="1" dirty="0" smtClean="0">
              <a:solidFill>
                <a:schemeClr val="bg1"/>
              </a:solidFill>
              <a:latin typeface="Century Gothic" pitchFamily="34" charset="0"/>
            </a:rPr>
            <a:t>74 </a:t>
          </a:r>
          <a:r>
            <a:rPr lang="en-US" sz="3200" b="1" dirty="0" smtClean="0">
              <a:solidFill>
                <a:schemeClr val="bg1"/>
              </a:solidFill>
              <a:latin typeface="Century Gothic" pitchFamily="34" charset="0"/>
            </a:rPr>
            <a:t>sites</a:t>
          </a:r>
          <a:endParaRPr lang="en-US" sz="3200" b="1" dirty="0">
            <a:solidFill>
              <a:schemeClr val="bg1"/>
            </a:solidFill>
          </a:endParaRPr>
        </a:p>
      </dgm:t>
    </dgm:pt>
    <dgm:pt modelId="{38DDC301-0855-4243-AF83-78BA6B7AF7AE}" type="parTrans" cxnId="{B677BACF-F779-4D36-AC51-7E00B0383F08}">
      <dgm:prSet/>
      <dgm:spPr/>
      <dgm:t>
        <a:bodyPr/>
        <a:lstStyle/>
        <a:p>
          <a:endParaRPr lang="en-US"/>
        </a:p>
      </dgm:t>
    </dgm:pt>
    <dgm:pt modelId="{D394823D-4662-4FA5-BF78-D7846B3E31ED}" type="sibTrans" cxnId="{B677BACF-F779-4D36-AC51-7E00B0383F08}">
      <dgm:prSet/>
      <dgm:spPr/>
      <dgm:t>
        <a:bodyPr/>
        <a:lstStyle/>
        <a:p>
          <a:endParaRPr lang="en-US"/>
        </a:p>
      </dgm:t>
    </dgm:pt>
    <dgm:pt modelId="{FAA3739A-ED2E-4F6A-ADBD-9CD268095818}">
      <dgm:prSet phldrT="[Text]" custT="1"/>
      <dgm:spPr>
        <a:solidFill>
          <a:srgbClr val="FAA700"/>
        </a:solidFill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  <a:latin typeface="Century Gothic" pitchFamily="34" charset="0"/>
            </a:rPr>
            <a:t>Average visited sites/offices per engineer </a:t>
          </a:r>
          <a:r>
            <a:rPr lang="en-US" sz="3600" b="1" dirty="0" smtClean="0">
              <a:solidFill>
                <a:schemeClr val="bg1"/>
              </a:solidFill>
              <a:latin typeface="Century Gothic" pitchFamily="34" charset="0"/>
            </a:rPr>
            <a:t>15 </a:t>
          </a:r>
          <a:r>
            <a:rPr lang="en-US" sz="3600" b="1" dirty="0" smtClean="0">
              <a:solidFill>
                <a:schemeClr val="bg1"/>
              </a:solidFill>
              <a:latin typeface="Century Gothic" pitchFamily="34" charset="0"/>
            </a:rPr>
            <a:t>sites</a:t>
          </a:r>
          <a:r>
            <a:rPr lang="en-US" sz="2800" dirty="0" smtClean="0">
              <a:solidFill>
                <a:schemeClr val="tx1"/>
              </a:solidFill>
              <a:latin typeface="Century Gothic" pitchFamily="34" charset="0"/>
            </a:rPr>
            <a:t>.</a:t>
          </a:r>
          <a:endParaRPr lang="en-US" sz="3200" dirty="0">
            <a:solidFill>
              <a:schemeClr val="tx1"/>
            </a:solidFill>
          </a:endParaRPr>
        </a:p>
      </dgm:t>
    </dgm:pt>
    <dgm:pt modelId="{FBC045E0-5BF6-46AC-83CA-E7DCB841BBAF}" type="parTrans" cxnId="{3EC1F55F-06C3-4A46-A996-22C904E79E5B}">
      <dgm:prSet/>
      <dgm:spPr/>
      <dgm:t>
        <a:bodyPr/>
        <a:lstStyle/>
        <a:p>
          <a:endParaRPr lang="en-US"/>
        </a:p>
      </dgm:t>
    </dgm:pt>
    <dgm:pt modelId="{DAF62C45-84AC-4ED5-BAD9-E13C39E70529}" type="sibTrans" cxnId="{3EC1F55F-06C3-4A46-A996-22C904E79E5B}">
      <dgm:prSet/>
      <dgm:spPr/>
      <dgm:t>
        <a:bodyPr/>
        <a:lstStyle/>
        <a:p>
          <a:endParaRPr lang="en-US"/>
        </a:p>
      </dgm:t>
    </dgm:pt>
    <dgm:pt modelId="{91B73DCF-B099-4F50-8CD4-45C12B45D7AA}">
      <dgm:prSet phldrT="[Tex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US" sz="4000" b="1" u="sng" dirty="0" smtClean="0">
              <a:solidFill>
                <a:schemeClr val="tx1"/>
              </a:solidFill>
            </a:rPr>
            <a:t>3,885 </a:t>
          </a:r>
          <a:r>
            <a:rPr lang="en-US" sz="4000" dirty="0" smtClean="0">
              <a:latin typeface="Century Gothic" pitchFamily="34" charset="0"/>
            </a:rPr>
            <a:t>Reserves Found </a:t>
          </a:r>
          <a:endParaRPr lang="en-US" sz="4000" dirty="0"/>
        </a:p>
      </dgm:t>
    </dgm:pt>
    <dgm:pt modelId="{4C262782-EE33-4795-9DCA-AB0F7E11743C}" type="parTrans" cxnId="{7F445BB2-30E5-4501-8C0B-0DADB3FF8EBF}">
      <dgm:prSet/>
      <dgm:spPr/>
      <dgm:t>
        <a:bodyPr/>
        <a:lstStyle/>
        <a:p>
          <a:endParaRPr lang="en-US"/>
        </a:p>
      </dgm:t>
    </dgm:pt>
    <dgm:pt modelId="{B6F26C79-B4E0-4D01-BBC4-F4DC773910AD}" type="sibTrans" cxnId="{7F445BB2-30E5-4501-8C0B-0DADB3FF8EBF}">
      <dgm:prSet/>
      <dgm:spPr/>
      <dgm:t>
        <a:bodyPr/>
        <a:lstStyle/>
        <a:p>
          <a:endParaRPr lang="en-US"/>
        </a:p>
      </dgm:t>
    </dgm:pt>
    <dgm:pt modelId="{3709DC9F-B2ED-4542-8D3B-3FDB57170525}">
      <dgm:prSet phldrT="[Text]" custT="1"/>
      <dgm:spPr/>
      <dgm:t>
        <a:bodyPr/>
        <a:lstStyle/>
        <a:p>
          <a:r>
            <a:rPr lang="en-US" sz="2400" dirty="0" smtClean="0"/>
            <a:t>Orange Physical </a:t>
          </a:r>
          <a:r>
            <a:rPr lang="en-GB" altLang="en-US" sz="2400" dirty="0" smtClean="0"/>
            <a:t>Quality Assurance </a:t>
          </a:r>
          <a:r>
            <a:rPr lang="en-US" sz="2400" dirty="0" smtClean="0"/>
            <a:t>Team </a:t>
          </a:r>
          <a:endParaRPr lang="en-US" sz="2400" dirty="0"/>
        </a:p>
      </dgm:t>
    </dgm:pt>
    <dgm:pt modelId="{A770C12F-8520-4A4A-B5E9-4E2C5B4BC7F1}" type="sibTrans" cxnId="{7D16F6B7-B571-41D1-ABE5-C3B4B35D54A9}">
      <dgm:prSet/>
      <dgm:spPr/>
      <dgm:t>
        <a:bodyPr/>
        <a:lstStyle/>
        <a:p>
          <a:endParaRPr lang="en-US"/>
        </a:p>
      </dgm:t>
    </dgm:pt>
    <dgm:pt modelId="{4EDF7CB6-DD40-42CD-A0C1-19DFFD001ECA}" type="parTrans" cxnId="{7D16F6B7-B571-41D1-ABE5-C3B4B35D54A9}">
      <dgm:prSet/>
      <dgm:spPr/>
      <dgm:t>
        <a:bodyPr/>
        <a:lstStyle/>
        <a:p>
          <a:endParaRPr lang="en-US"/>
        </a:p>
      </dgm:t>
    </dgm:pt>
    <dgm:pt modelId="{53270F9E-C0D1-47D8-BA61-B5D6FCF56822}" type="pres">
      <dgm:prSet presAssocID="{8C624A1F-F658-41E2-8D75-CEC7B33D55F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D77ECE-ED7D-4B7F-9F70-7369BF1C6AEA}" type="pres">
      <dgm:prSet presAssocID="{8C624A1F-F658-41E2-8D75-CEC7B33D55FF}" presName="matrix" presStyleCnt="0"/>
      <dgm:spPr/>
      <dgm:t>
        <a:bodyPr/>
        <a:lstStyle/>
        <a:p>
          <a:endParaRPr lang="en-US"/>
        </a:p>
      </dgm:t>
    </dgm:pt>
    <dgm:pt modelId="{AE6DAD78-A5F4-45B6-AF3E-4294854F5581}" type="pres">
      <dgm:prSet presAssocID="{8C624A1F-F658-41E2-8D75-CEC7B33D55FF}" presName="tile1" presStyleLbl="node1" presStyleIdx="0" presStyleCnt="4" custScaleX="103448" custLinFactNeighborX="-27660" custLinFactNeighborY="0"/>
      <dgm:spPr/>
      <dgm:t>
        <a:bodyPr/>
        <a:lstStyle/>
        <a:p>
          <a:endParaRPr lang="en-US"/>
        </a:p>
      </dgm:t>
    </dgm:pt>
    <dgm:pt modelId="{2CE57DE1-BF42-4DAC-B837-F400A4971C5D}" type="pres">
      <dgm:prSet presAssocID="{8C624A1F-F658-41E2-8D75-CEC7B33D55F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68332C-EE46-402B-A750-909F9F635CB2}" type="pres">
      <dgm:prSet presAssocID="{8C624A1F-F658-41E2-8D75-CEC7B33D55FF}" presName="tile2" presStyleLbl="node1" presStyleIdx="1" presStyleCnt="4" custScaleX="99138" custLinFactNeighborX="-23707" custLinFactNeighborY="460"/>
      <dgm:spPr/>
      <dgm:t>
        <a:bodyPr/>
        <a:lstStyle/>
        <a:p>
          <a:endParaRPr lang="en-US"/>
        </a:p>
      </dgm:t>
    </dgm:pt>
    <dgm:pt modelId="{D468F50E-EF9F-4005-89D1-4036934F84D1}" type="pres">
      <dgm:prSet presAssocID="{8C624A1F-F658-41E2-8D75-CEC7B33D55F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1CB439-5A38-4D8B-BA38-815FA1EF03C9}" type="pres">
      <dgm:prSet presAssocID="{8C624A1F-F658-41E2-8D75-CEC7B33D55FF}" presName="tile3" presStyleLbl="node1" presStyleIdx="2" presStyleCnt="4" custScaleX="200000" custScaleY="99775" custLinFactNeighborX="25000" custLinFactNeighborY="0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AEC1BCCF-C276-4A2D-B59E-020D595D5A0A}" type="pres">
      <dgm:prSet presAssocID="{8C624A1F-F658-41E2-8D75-CEC7B33D55F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F5ED9F-2C15-497D-95E8-71AC06986F0E}" type="pres">
      <dgm:prSet presAssocID="{8C624A1F-F658-41E2-8D75-CEC7B33D55FF}" presName="tile4" presStyleLbl="node1" presStyleIdx="3" presStyleCnt="4" custAng="16200000" custFlipVert="1" custFlipHor="1" custScaleX="1724" custScaleY="4146" custLinFactNeighborX="27167" custLinFactNeighborY="59761"/>
      <dgm:spPr>
        <a:noFill/>
      </dgm:spPr>
      <dgm:t>
        <a:bodyPr/>
        <a:lstStyle/>
        <a:p>
          <a:endParaRPr lang="en-US"/>
        </a:p>
      </dgm:t>
    </dgm:pt>
    <dgm:pt modelId="{F749AE8B-17FD-4126-AB1E-EB3731A7574F}" type="pres">
      <dgm:prSet presAssocID="{8C624A1F-F658-41E2-8D75-CEC7B33D55F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266560-3679-46B5-92BE-A9256D2BA92D}" type="pres">
      <dgm:prSet presAssocID="{8C624A1F-F658-41E2-8D75-CEC7B33D55FF}" presName="centerTile" presStyleLbl="fgShp" presStyleIdx="0" presStyleCnt="1" custLinFactNeighborX="1149" custLinFactNeighborY="101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AFDD3848-7414-404B-8A56-EB039040919F}" type="presOf" srcId="{91B73DCF-B099-4F50-8CD4-45C12B45D7AA}" destId="{AEC1BCCF-C276-4A2D-B59E-020D595D5A0A}" srcOrd="1" destOrd="0" presId="urn:microsoft.com/office/officeart/2005/8/layout/matrix1"/>
    <dgm:cxn modelId="{A8A529D2-C114-4440-8981-2A8734A91FCA}" type="presOf" srcId="{3709DC9F-B2ED-4542-8D3B-3FDB57170525}" destId="{F5266560-3679-46B5-92BE-A9256D2BA92D}" srcOrd="0" destOrd="0" presId="urn:microsoft.com/office/officeart/2005/8/layout/matrix1"/>
    <dgm:cxn modelId="{3EC1F55F-06C3-4A46-A996-22C904E79E5B}" srcId="{3709DC9F-B2ED-4542-8D3B-3FDB57170525}" destId="{FAA3739A-ED2E-4F6A-ADBD-9CD268095818}" srcOrd="1" destOrd="0" parTransId="{FBC045E0-5BF6-46AC-83CA-E7DCB841BBAF}" sibTransId="{DAF62C45-84AC-4ED5-BAD9-E13C39E70529}"/>
    <dgm:cxn modelId="{B677BACF-F779-4D36-AC51-7E00B0383F08}" srcId="{3709DC9F-B2ED-4542-8D3B-3FDB57170525}" destId="{BD453440-7983-4968-AF4A-0BF06BBF0F7E}" srcOrd="0" destOrd="0" parTransId="{38DDC301-0855-4243-AF83-78BA6B7AF7AE}" sibTransId="{D394823D-4662-4FA5-BF78-D7846B3E31ED}"/>
    <dgm:cxn modelId="{B95EF3BD-6D3A-41D2-9047-083DAD35D26C}" type="presOf" srcId="{FAA3739A-ED2E-4F6A-ADBD-9CD268095818}" destId="{D468F50E-EF9F-4005-89D1-4036934F84D1}" srcOrd="1" destOrd="0" presId="urn:microsoft.com/office/officeart/2005/8/layout/matrix1"/>
    <dgm:cxn modelId="{AE33E6D2-F452-4402-B794-2179DC5A25E9}" type="presOf" srcId="{BD453440-7983-4968-AF4A-0BF06BBF0F7E}" destId="{AE6DAD78-A5F4-45B6-AF3E-4294854F5581}" srcOrd="0" destOrd="0" presId="urn:microsoft.com/office/officeart/2005/8/layout/matrix1"/>
    <dgm:cxn modelId="{7D16F6B7-B571-41D1-ABE5-C3B4B35D54A9}" srcId="{8C624A1F-F658-41E2-8D75-CEC7B33D55FF}" destId="{3709DC9F-B2ED-4542-8D3B-3FDB57170525}" srcOrd="0" destOrd="0" parTransId="{4EDF7CB6-DD40-42CD-A0C1-19DFFD001ECA}" sibTransId="{A770C12F-8520-4A4A-B5E9-4E2C5B4BC7F1}"/>
    <dgm:cxn modelId="{7F445BB2-30E5-4501-8C0B-0DADB3FF8EBF}" srcId="{3709DC9F-B2ED-4542-8D3B-3FDB57170525}" destId="{91B73DCF-B099-4F50-8CD4-45C12B45D7AA}" srcOrd="2" destOrd="0" parTransId="{4C262782-EE33-4795-9DCA-AB0F7E11743C}" sibTransId="{B6F26C79-B4E0-4D01-BBC4-F4DC773910AD}"/>
    <dgm:cxn modelId="{3F16D2DD-E11D-46D4-989A-45CE1A03FD02}" type="presOf" srcId="{91B73DCF-B099-4F50-8CD4-45C12B45D7AA}" destId="{DF1CB439-5A38-4D8B-BA38-815FA1EF03C9}" srcOrd="0" destOrd="0" presId="urn:microsoft.com/office/officeart/2005/8/layout/matrix1"/>
    <dgm:cxn modelId="{40D2CFCE-DFBD-4B10-969D-5AF033572181}" type="presOf" srcId="{FAA3739A-ED2E-4F6A-ADBD-9CD268095818}" destId="{A368332C-EE46-402B-A750-909F9F635CB2}" srcOrd="0" destOrd="0" presId="urn:microsoft.com/office/officeart/2005/8/layout/matrix1"/>
    <dgm:cxn modelId="{0428C52A-CD56-425B-B454-1C314F58E44E}" type="presOf" srcId="{8C624A1F-F658-41E2-8D75-CEC7B33D55FF}" destId="{53270F9E-C0D1-47D8-BA61-B5D6FCF56822}" srcOrd="0" destOrd="0" presId="urn:microsoft.com/office/officeart/2005/8/layout/matrix1"/>
    <dgm:cxn modelId="{31026874-0A11-4ABE-A683-4F16DF61851D}" type="presOf" srcId="{BD453440-7983-4968-AF4A-0BF06BBF0F7E}" destId="{2CE57DE1-BF42-4DAC-B837-F400A4971C5D}" srcOrd="1" destOrd="0" presId="urn:microsoft.com/office/officeart/2005/8/layout/matrix1"/>
    <dgm:cxn modelId="{E22D6A2A-B53E-4374-B9A4-EEFB38FCC8E1}" type="presParOf" srcId="{53270F9E-C0D1-47D8-BA61-B5D6FCF56822}" destId="{18D77ECE-ED7D-4B7F-9F70-7369BF1C6AEA}" srcOrd="0" destOrd="0" presId="urn:microsoft.com/office/officeart/2005/8/layout/matrix1"/>
    <dgm:cxn modelId="{78871624-3528-4264-AE4A-AA1903ED3B23}" type="presParOf" srcId="{18D77ECE-ED7D-4B7F-9F70-7369BF1C6AEA}" destId="{AE6DAD78-A5F4-45B6-AF3E-4294854F5581}" srcOrd="0" destOrd="0" presId="urn:microsoft.com/office/officeart/2005/8/layout/matrix1"/>
    <dgm:cxn modelId="{C8076CEE-79A9-426F-A7BB-A57A1C8B5AD5}" type="presParOf" srcId="{18D77ECE-ED7D-4B7F-9F70-7369BF1C6AEA}" destId="{2CE57DE1-BF42-4DAC-B837-F400A4971C5D}" srcOrd="1" destOrd="0" presId="urn:microsoft.com/office/officeart/2005/8/layout/matrix1"/>
    <dgm:cxn modelId="{A8C14CDC-00E4-4AC2-92D7-236D268F019E}" type="presParOf" srcId="{18D77ECE-ED7D-4B7F-9F70-7369BF1C6AEA}" destId="{A368332C-EE46-402B-A750-909F9F635CB2}" srcOrd="2" destOrd="0" presId="urn:microsoft.com/office/officeart/2005/8/layout/matrix1"/>
    <dgm:cxn modelId="{2F32ED64-9F9F-40A2-8EDA-49684F917793}" type="presParOf" srcId="{18D77ECE-ED7D-4B7F-9F70-7369BF1C6AEA}" destId="{D468F50E-EF9F-4005-89D1-4036934F84D1}" srcOrd="3" destOrd="0" presId="urn:microsoft.com/office/officeart/2005/8/layout/matrix1"/>
    <dgm:cxn modelId="{0CBAA9ED-8FCB-4EB8-B121-017B50D1E39A}" type="presParOf" srcId="{18D77ECE-ED7D-4B7F-9F70-7369BF1C6AEA}" destId="{DF1CB439-5A38-4D8B-BA38-815FA1EF03C9}" srcOrd="4" destOrd="0" presId="urn:microsoft.com/office/officeart/2005/8/layout/matrix1"/>
    <dgm:cxn modelId="{C5EC0842-2B21-4013-B7B7-DA4388251117}" type="presParOf" srcId="{18D77ECE-ED7D-4B7F-9F70-7369BF1C6AEA}" destId="{AEC1BCCF-C276-4A2D-B59E-020D595D5A0A}" srcOrd="5" destOrd="0" presId="urn:microsoft.com/office/officeart/2005/8/layout/matrix1"/>
    <dgm:cxn modelId="{0A28CCB7-8001-409F-8AAA-B1760EBC3580}" type="presParOf" srcId="{18D77ECE-ED7D-4B7F-9F70-7369BF1C6AEA}" destId="{74F5ED9F-2C15-497D-95E8-71AC06986F0E}" srcOrd="6" destOrd="0" presId="urn:microsoft.com/office/officeart/2005/8/layout/matrix1"/>
    <dgm:cxn modelId="{31122D8F-0612-412D-8B5F-AD33041FCAA4}" type="presParOf" srcId="{18D77ECE-ED7D-4B7F-9F70-7369BF1C6AEA}" destId="{F749AE8B-17FD-4126-AB1E-EB3731A7574F}" srcOrd="7" destOrd="0" presId="urn:microsoft.com/office/officeart/2005/8/layout/matrix1"/>
    <dgm:cxn modelId="{0DF4CF67-DC65-4574-8EB7-9568D7B3CECB}" type="presParOf" srcId="{53270F9E-C0D1-47D8-BA61-B5D6FCF56822}" destId="{F5266560-3679-46B5-92BE-A9256D2BA92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5AEB6-DFF7-4440-BE23-272459BF45F0}">
      <dsp:nvSpPr>
        <dsp:cNvPr id="0" name=""/>
        <dsp:cNvSpPr/>
      </dsp:nvSpPr>
      <dsp:spPr>
        <a:xfrm rot="5400000">
          <a:off x="5046211" y="-1780776"/>
          <a:ext cx="1524000" cy="5466552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800" kern="1200" dirty="0" smtClean="0"/>
            <a:t>Average value is </a:t>
          </a:r>
          <a:r>
            <a:rPr lang="en-US" sz="3800" b="0" i="0" u="none" kern="1200" dirty="0" smtClean="0"/>
            <a:t>54.71</a:t>
          </a:r>
          <a:r>
            <a:rPr lang="en-US" sz="3800" b="0" i="0" u="none" kern="1200" dirty="0" smtClean="0"/>
            <a:t>%</a:t>
          </a:r>
          <a:endParaRPr lang="en-US" sz="3800" kern="1200" dirty="0"/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800" kern="1200" dirty="0" smtClean="0"/>
            <a:t>Target is </a:t>
          </a:r>
          <a:r>
            <a:rPr lang="en-US" sz="3800" b="1" kern="1200" dirty="0" smtClean="0">
              <a:solidFill>
                <a:srgbClr val="FA6B00"/>
              </a:solidFill>
            </a:rPr>
            <a:t>90% </a:t>
          </a:r>
          <a:endParaRPr lang="en-US" sz="3800" kern="1200" dirty="0"/>
        </a:p>
      </dsp:txBody>
      <dsp:txXfrm rot="-5400000">
        <a:off x="3074935" y="264896"/>
        <a:ext cx="5392156" cy="1375208"/>
      </dsp:txXfrm>
    </dsp:sp>
    <dsp:sp modelId="{72A4530A-B962-48DA-8FC1-F451FAD5CD09}">
      <dsp:nvSpPr>
        <dsp:cNvPr id="0" name=""/>
        <dsp:cNvSpPr/>
      </dsp:nvSpPr>
      <dsp:spPr>
        <a:xfrm>
          <a:off x="0" y="0"/>
          <a:ext cx="3074935" cy="1905000"/>
        </a:xfrm>
        <a:prstGeom prst="roundRect">
          <a:avLst/>
        </a:prstGeom>
        <a:solidFill>
          <a:srgbClr val="FA6B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SQI</a:t>
          </a:r>
          <a:endParaRPr lang="en-US" sz="6500" kern="1200" dirty="0"/>
        </a:p>
      </dsp:txBody>
      <dsp:txXfrm>
        <a:off x="92994" y="92994"/>
        <a:ext cx="2888947" cy="1719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6DAD78-A5F4-45B6-AF3E-4294854F5581}">
      <dsp:nvSpPr>
        <dsp:cNvPr id="0" name=""/>
        <dsp:cNvSpPr/>
      </dsp:nvSpPr>
      <dsp:spPr>
        <a:xfrm rot="16200000">
          <a:off x="919915" y="-919915"/>
          <a:ext cx="2732156" cy="4571987"/>
        </a:xfrm>
        <a:prstGeom prst="round1Rect">
          <a:avLst/>
        </a:prstGeom>
        <a:solidFill>
          <a:srgbClr val="FA6B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  <a:latin typeface="Century Gothic" pitchFamily="34" charset="0"/>
            </a:rPr>
            <a:t>Number of visited sites/offices this month is </a:t>
          </a:r>
          <a:r>
            <a:rPr lang="en-US" sz="3200" b="1" kern="1200" dirty="0" smtClean="0">
              <a:solidFill>
                <a:schemeClr val="bg1"/>
              </a:solidFill>
              <a:latin typeface="Century Gothic" pitchFamily="34" charset="0"/>
            </a:rPr>
            <a:t>74 </a:t>
          </a:r>
          <a:r>
            <a:rPr lang="en-US" sz="3200" b="1" kern="1200" dirty="0" smtClean="0">
              <a:solidFill>
                <a:schemeClr val="bg1"/>
              </a:solidFill>
              <a:latin typeface="Century Gothic" pitchFamily="34" charset="0"/>
            </a:rPr>
            <a:t>sites</a:t>
          </a:r>
          <a:endParaRPr lang="en-US" sz="3200" b="1" kern="1200" dirty="0">
            <a:solidFill>
              <a:schemeClr val="bg1"/>
            </a:solidFill>
          </a:endParaRPr>
        </a:p>
      </dsp:txBody>
      <dsp:txXfrm rot="5400000">
        <a:off x="0" y="0"/>
        <a:ext cx="4571987" cy="2049117"/>
      </dsp:txXfrm>
    </dsp:sp>
    <dsp:sp modelId="{A368332C-EE46-402B-A750-909F9F635CB2}">
      <dsp:nvSpPr>
        <dsp:cNvPr id="0" name=""/>
        <dsp:cNvSpPr/>
      </dsp:nvSpPr>
      <dsp:spPr>
        <a:xfrm>
          <a:off x="4495793" y="12567"/>
          <a:ext cx="4381503" cy="2732156"/>
        </a:xfrm>
        <a:prstGeom prst="round1Rect">
          <a:avLst/>
        </a:prstGeom>
        <a:solidFill>
          <a:srgbClr val="FAA7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  <a:latin typeface="Century Gothic" pitchFamily="34" charset="0"/>
            </a:rPr>
            <a:t>Average visited sites/offices per engineer </a:t>
          </a:r>
          <a:r>
            <a:rPr lang="en-US" sz="3600" b="1" kern="1200" dirty="0" smtClean="0">
              <a:solidFill>
                <a:schemeClr val="bg1"/>
              </a:solidFill>
              <a:latin typeface="Century Gothic" pitchFamily="34" charset="0"/>
            </a:rPr>
            <a:t>15 </a:t>
          </a:r>
          <a:r>
            <a:rPr lang="en-US" sz="3600" b="1" kern="1200" dirty="0" smtClean="0">
              <a:solidFill>
                <a:schemeClr val="bg1"/>
              </a:solidFill>
              <a:latin typeface="Century Gothic" pitchFamily="34" charset="0"/>
            </a:rPr>
            <a:t>sites</a:t>
          </a:r>
          <a:r>
            <a:rPr lang="en-US" sz="2800" kern="1200" dirty="0" smtClean="0">
              <a:solidFill>
                <a:schemeClr val="tx1"/>
              </a:solidFill>
              <a:latin typeface="Century Gothic" pitchFamily="34" charset="0"/>
            </a:rPr>
            <a:t>.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4495793" y="12567"/>
        <a:ext cx="4381503" cy="2049117"/>
      </dsp:txXfrm>
    </dsp:sp>
    <dsp:sp modelId="{DF1CB439-5A38-4D8B-BA38-815FA1EF03C9}">
      <dsp:nvSpPr>
        <dsp:cNvPr id="0" name=""/>
        <dsp:cNvSpPr/>
      </dsp:nvSpPr>
      <dsp:spPr>
        <a:xfrm rot="10800000">
          <a:off x="0" y="2735230"/>
          <a:ext cx="8839200" cy="2726009"/>
        </a:xfrm>
        <a:prstGeom prst="round1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u="sng" kern="1200" dirty="0" smtClean="0">
              <a:solidFill>
                <a:schemeClr val="tx1"/>
              </a:solidFill>
            </a:rPr>
            <a:t>3,885 </a:t>
          </a:r>
          <a:r>
            <a:rPr lang="en-US" sz="4000" kern="1200" dirty="0" smtClean="0">
              <a:latin typeface="Century Gothic" pitchFamily="34" charset="0"/>
            </a:rPr>
            <a:t>Reserves Found </a:t>
          </a:r>
          <a:endParaRPr lang="en-US" sz="4000" kern="1200" dirty="0"/>
        </a:p>
      </dsp:txBody>
      <dsp:txXfrm rot="10800000">
        <a:off x="0" y="3416733"/>
        <a:ext cx="8839200" cy="2044507"/>
      </dsp:txXfrm>
    </dsp:sp>
    <dsp:sp modelId="{74F5ED9F-2C15-497D-95E8-71AC06986F0E}">
      <dsp:nvSpPr>
        <dsp:cNvPr id="0" name=""/>
        <dsp:cNvSpPr/>
      </dsp:nvSpPr>
      <dsp:spPr>
        <a:xfrm flipH="1" flipV="1">
          <a:off x="8725924" y="5388120"/>
          <a:ext cx="113275" cy="76193"/>
        </a:xfrm>
        <a:prstGeom prst="round1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266560-3679-46B5-92BE-A9256D2BA92D}">
      <dsp:nvSpPr>
        <dsp:cNvPr id="0" name=""/>
        <dsp:cNvSpPr/>
      </dsp:nvSpPr>
      <dsp:spPr>
        <a:xfrm>
          <a:off x="3124188" y="2062942"/>
          <a:ext cx="2651760" cy="1366078"/>
        </a:xfrm>
        <a:prstGeom prst="round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Orange Physical </a:t>
          </a:r>
          <a:r>
            <a:rPr lang="en-GB" altLang="en-US" sz="2400" kern="1200" dirty="0" smtClean="0"/>
            <a:t>Quality Assurance </a:t>
          </a:r>
          <a:r>
            <a:rPr lang="en-US" sz="2400" kern="1200" dirty="0" smtClean="0"/>
            <a:t>Team </a:t>
          </a:r>
          <a:endParaRPr lang="en-US" sz="2400" kern="1200" dirty="0"/>
        </a:p>
      </dsp:txBody>
      <dsp:txXfrm>
        <a:off x="3190874" y="2129628"/>
        <a:ext cx="2518388" cy="1232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0.80665</cdr:x>
      <cdr:y>0.40408</cdr:y>
    </cdr:from>
    <cdr:to>
      <cdr:x>0.91187</cdr:x>
      <cdr:y>0.54731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05191" y="808259"/>
          <a:ext cx="457217" cy="286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b="1" dirty="0" smtClean="0"/>
            <a:t>5</a:t>
          </a:r>
          <a:endParaRPr lang="en-US" sz="10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0DA08-29BD-40E1-B877-1EA2CBBB8E5B}" type="datetimeFigureOut">
              <a:rPr lang="en-US" smtClean="0"/>
              <a:t>13/10/2019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B0298-93B5-480E-9DF6-30DF44066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9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015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01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015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5958767"/>
            <a:ext cx="4237363" cy="645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7" y="452968"/>
            <a:ext cx="5832475" cy="4614333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2" y="452968"/>
            <a:ext cx="2301875" cy="4614333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61733" y="6345966"/>
            <a:ext cx="391315" cy="451204"/>
            <a:chOff x="360362" y="1781889"/>
            <a:chExt cx="1144765" cy="1144191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511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8" y="452968"/>
            <a:ext cx="8470899" cy="5507567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indent="-401638">
              <a:lnSpc>
                <a:spcPct val="85000"/>
              </a:lnSpc>
              <a:spcAft>
                <a:spcPts val="0"/>
              </a:spcAft>
              <a:buFont typeface="+mj-lt"/>
              <a:buAutoNum type="arabicPeriod"/>
              <a:defRPr sz="30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Fourth level</a:t>
            </a:r>
          </a:p>
          <a:p>
            <a:pPr lvl="1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87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67951" y="5958767"/>
            <a:ext cx="4237363" cy="645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7" y="452968"/>
            <a:ext cx="5832475" cy="4614333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2" y="452968"/>
            <a:ext cx="2301875" cy="4614333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61733" y="6345966"/>
            <a:ext cx="391315" cy="451204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6421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5958766"/>
            <a:ext cx="4237362" cy="645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6" y="452967"/>
            <a:ext cx="5832475" cy="4614333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1" y="452967"/>
            <a:ext cx="2301875" cy="4614333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6" y="5507566"/>
            <a:ext cx="676803" cy="902404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39001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83356" y="990600"/>
            <a:ext cx="8484393" cy="132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500" tIns="26988" rIns="63500" bIns="26988" anchor="b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en-US" sz="3000" b="1" dirty="0" smtClean="0">
                <a:latin typeface="Century Gothic" pitchFamily="34" charset="0"/>
              </a:rPr>
              <a:t>Physical Quality Assurance Monthly Report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en-US" b="1" dirty="0" smtClean="0">
                <a:solidFill>
                  <a:srgbClr val="FA6B00"/>
                </a:solidFill>
                <a:latin typeface="Century Gothic" pitchFamily="34" charset="0"/>
              </a:rPr>
              <a:t>September 2019</a:t>
            </a:r>
            <a:endParaRPr lang="en-GB" altLang="en-US" b="1" dirty="0" smtClean="0">
              <a:solidFill>
                <a:srgbClr val="FA6B00"/>
              </a:solidFill>
              <a:latin typeface="Century Gothic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3000" b="1" dirty="0">
              <a:latin typeface="Century Gothic" pitchFamily="34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71768" y="4109623"/>
            <a:ext cx="5500688" cy="65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500" tIns="26988" rIns="63500" bIns="26988">
            <a:spAutoFit/>
          </a:bodyPr>
          <a:lstStyle>
            <a:lvl1pPr defTabSz="9239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39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392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392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392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7000"/>
              </a:lnSpc>
              <a:spcBef>
                <a:spcPct val="90000"/>
              </a:spcBef>
              <a:buFontTx/>
              <a:buNone/>
            </a:pPr>
            <a:r>
              <a:rPr lang="en-GB" altLang="en-US" sz="2000" b="1" dirty="0" smtClean="0">
                <a:latin typeface="Century Gothic" pitchFamily="34" charset="0"/>
              </a:rPr>
              <a:t>Prepared </a:t>
            </a:r>
            <a:r>
              <a:rPr lang="en-GB" altLang="en-US" sz="2000" b="1" dirty="0">
                <a:latin typeface="Century Gothic" pitchFamily="34" charset="0"/>
              </a:rPr>
              <a:t>By: </a:t>
            </a:r>
            <a:r>
              <a:rPr lang="en-GB" altLang="en-US" sz="2000" b="1" dirty="0" smtClean="0">
                <a:latin typeface="Century Gothic" pitchFamily="34" charset="0"/>
              </a:rPr>
              <a:t>Physical Quality </a:t>
            </a:r>
            <a:r>
              <a:rPr lang="en-GB" altLang="en-US" sz="2000" b="1" dirty="0">
                <a:latin typeface="Century Gothic" pitchFamily="34" charset="0"/>
              </a:rPr>
              <a:t>Assurance </a:t>
            </a:r>
            <a:r>
              <a:rPr lang="en-GB" altLang="en-US" sz="2000" b="1" dirty="0" smtClean="0">
                <a:latin typeface="Century Gothic" pitchFamily="34" charset="0"/>
              </a:rPr>
              <a:t>Team</a:t>
            </a:r>
            <a:endParaRPr lang="en-GB" altLang="en-US" sz="2000" b="1" dirty="0">
              <a:latin typeface="Century Gothic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89489" y="4876800"/>
            <a:ext cx="5500688" cy="83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500" tIns="26988" rIns="63500" bIns="26988">
            <a:spAutoFit/>
          </a:bodyPr>
          <a:lstStyle>
            <a:lvl1pPr defTabSz="92392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39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392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392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392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39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en-US" sz="1400" b="1" dirty="0">
                <a:latin typeface="Century Gothic" pitchFamily="34" charset="0"/>
              </a:rPr>
              <a:t>Technology – </a:t>
            </a:r>
            <a:r>
              <a:rPr lang="en-GB" altLang="en-US" sz="1400" b="1" dirty="0" smtClean="0">
                <a:latin typeface="Century Gothic" pitchFamily="34" charset="0"/>
              </a:rPr>
              <a:t>T.M.C. </a:t>
            </a:r>
            <a:endParaRPr lang="en-GB" altLang="en-US" sz="1400" b="1" dirty="0">
              <a:latin typeface="Century Gothic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en-US" sz="1400" b="1" dirty="0">
                <a:latin typeface="Century Gothic" pitchFamily="34" charset="0"/>
              </a:rPr>
              <a:t>Smart Village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1400" b="1" dirty="0">
              <a:latin typeface="Century Gothic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en-US" sz="1400" b="1" dirty="0">
                <a:latin typeface="Century Gothic" pitchFamily="34" charset="0"/>
              </a:rPr>
              <a:t>The Egyptian Company for Mobile </a:t>
            </a:r>
            <a:r>
              <a:rPr lang="en-GB" altLang="en-US" sz="1400" b="1" dirty="0" smtClean="0">
                <a:latin typeface="Century Gothic" pitchFamily="34" charset="0"/>
              </a:rPr>
              <a:t>Services</a:t>
            </a:r>
            <a:endParaRPr lang="en-GB" altLang="en-US" sz="1400" b="1" dirty="0">
              <a:latin typeface="Century Gothic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83356" y="2133600"/>
            <a:ext cx="8808244" cy="1676400"/>
            <a:chOff x="0" y="0"/>
            <a:chExt cx="7428004" cy="1425659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514" y="0"/>
              <a:ext cx="1462086" cy="1425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1890" y="5217"/>
              <a:ext cx="1454998" cy="142044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16"/>
              <a:ext cx="1524000" cy="142044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9213" y="0"/>
              <a:ext cx="1447800" cy="1425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1"/>
              <a:ext cx="1484404" cy="1425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250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buFontTx/>
              <a:buNone/>
              <a:defRPr sz="4000" b="1">
                <a:solidFill>
                  <a:srgbClr val="FA6B0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 smtClean="0">
                <a:latin typeface="Century Gothic" pitchFamily="34" charset="0"/>
              </a:rPr>
              <a:t>Physical Assurance </a:t>
            </a:r>
            <a:r>
              <a:rPr lang="en-US" dirty="0" smtClean="0"/>
              <a:t>Penalties</a:t>
            </a:r>
            <a:endParaRPr lang="en-US" altLang="en-US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567964741"/>
              </p:ext>
            </p:extLst>
          </p:nvPr>
        </p:nvGraphicFramePr>
        <p:xfrm>
          <a:off x="152400" y="1098587"/>
          <a:ext cx="8610600" cy="475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152400" y="5876629"/>
            <a:ext cx="8839200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Note: </a:t>
            </a:r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aving amount of </a:t>
            </a:r>
            <a:r>
              <a:rPr lang="en-US" b="1" dirty="0">
                <a:solidFill>
                  <a:srgbClr val="FF0000"/>
                </a:solidFill>
              </a:rPr>
              <a:t>20,271 €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deducted from Huawei to restore theft equipment.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104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71488" y="2395538"/>
            <a:ext cx="784860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8103"/>
                </a:solidFill>
                <a:latin typeface="Century Gothic" pitchFamily="34" charset="0"/>
              </a:rPr>
              <a:t>Activities Done by Contractors &amp; Consultant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b="1" dirty="0">
              <a:latin typeface="Century Gothic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b="1" dirty="0">
              <a:solidFill>
                <a:srgbClr val="FF8103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5068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7162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4000" b="1" dirty="0">
                <a:solidFill>
                  <a:srgbClr val="FA6B00"/>
                </a:solidFill>
                <a:latin typeface="Century Gothic" pitchFamily="34" charset="0"/>
              </a:rPr>
              <a:t>Servio</a:t>
            </a:r>
            <a:r>
              <a:rPr lang="en-US" altLang="en-US" sz="4000" b="1" dirty="0" smtClean="0">
                <a:solidFill>
                  <a:srgbClr val="FA6B00"/>
                </a:solidFill>
                <a:latin typeface="Century Gothic" pitchFamily="34" charset="0"/>
              </a:rPr>
              <a:t> </a:t>
            </a:r>
            <a:r>
              <a:rPr lang="en-US" altLang="en-US" sz="4000" b="1" dirty="0">
                <a:solidFill>
                  <a:srgbClr val="FA6B00"/>
                </a:solidFill>
                <a:latin typeface="Century Gothic" pitchFamily="34" charset="0"/>
              </a:rPr>
              <a:t>(Audited sites)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" y="1066801"/>
            <a:ext cx="9108332" cy="472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4083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71628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sz="2800" b="1" dirty="0" smtClean="0">
                <a:solidFill>
                  <a:srgbClr val="FA6B00"/>
                </a:solidFill>
                <a:latin typeface="Century Gothic" pitchFamily="34" charset="0"/>
              </a:rPr>
              <a:t>Contractor </a:t>
            </a:r>
            <a:r>
              <a:rPr lang="en-US" sz="2800" b="1" dirty="0">
                <a:solidFill>
                  <a:srgbClr val="FA6B00"/>
                </a:solidFill>
                <a:latin typeface="Century Gothic" pitchFamily="34" charset="0"/>
              </a:rPr>
              <a:t>response on </a:t>
            </a:r>
            <a:r>
              <a:rPr lang="en-US" sz="2800" b="1" dirty="0" smtClean="0">
                <a:solidFill>
                  <a:srgbClr val="FA6B00"/>
                </a:solidFill>
                <a:latin typeface="Century Gothic" pitchFamily="34" charset="0"/>
              </a:rPr>
              <a:t>audit</a:t>
            </a:r>
            <a:endParaRPr lang="en-US" sz="2800" b="1" dirty="0">
              <a:solidFill>
                <a:srgbClr val="FA6B00"/>
              </a:solidFill>
              <a:latin typeface="Century Gothic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4000" b="1" dirty="0">
              <a:solidFill>
                <a:srgbClr val="FA6B00"/>
              </a:solidFill>
              <a:latin typeface="Century Gothic" pitchFamily="34" charset="0"/>
            </a:endParaRPr>
          </a:p>
        </p:txBody>
      </p:sp>
      <p:sp>
        <p:nvSpPr>
          <p:cNvPr id="5" name="Subtitle 4"/>
          <p:cNvSpPr txBox="1">
            <a:spLocks/>
          </p:cNvSpPr>
          <p:nvPr/>
        </p:nvSpPr>
        <p:spPr>
          <a:xfrm>
            <a:off x="76200" y="609600"/>
            <a:ext cx="6189583" cy="1142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u="sng" dirty="0" smtClean="0">
                <a:solidFill>
                  <a:schemeClr val="accent4">
                    <a:lumMod val="75000"/>
                  </a:schemeClr>
                </a:solidFill>
              </a:rPr>
              <a:t>a) Response Received/Network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988695"/>
            <a:ext cx="4572000" cy="92333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Total </a:t>
            </a:r>
            <a:r>
              <a:rPr lang="en-US" dirty="0">
                <a:solidFill>
                  <a:srgbClr val="000000"/>
                </a:solidFill>
              </a:rPr>
              <a:t>sites done </a:t>
            </a:r>
            <a:r>
              <a:rPr lang="en-US" dirty="0" smtClean="0">
                <a:solidFill>
                  <a:srgbClr val="000000"/>
                </a:solidFill>
              </a:rPr>
              <a:t>during  </a:t>
            </a:r>
            <a:r>
              <a:rPr lang="en-US" dirty="0" smtClean="0">
                <a:solidFill>
                  <a:srgbClr val="000000"/>
                </a:solidFill>
              </a:rPr>
              <a:t>Sep. </a:t>
            </a:r>
            <a:r>
              <a:rPr lang="en-US" dirty="0" smtClean="0">
                <a:solidFill>
                  <a:srgbClr val="000000"/>
                </a:solidFill>
              </a:rPr>
              <a:t>are </a:t>
            </a:r>
            <a:r>
              <a:rPr lang="en-US" b="1" dirty="0" smtClean="0">
                <a:solidFill>
                  <a:srgbClr val="000000"/>
                </a:solidFill>
              </a:rPr>
              <a:t>237</a:t>
            </a:r>
            <a:endParaRPr lang="en-US" b="1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</a:rPr>
              <a:t>Received </a:t>
            </a:r>
            <a:r>
              <a:rPr lang="en-US" dirty="0" smtClean="0">
                <a:solidFill>
                  <a:srgbClr val="000000"/>
                </a:solidFill>
              </a:rPr>
              <a:t>7</a:t>
            </a:r>
            <a:endParaRPr lang="en-US" b="1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</a:rPr>
              <a:t>Not </a:t>
            </a:r>
            <a:r>
              <a:rPr lang="en-US" dirty="0" smtClean="0">
                <a:solidFill>
                  <a:srgbClr val="000000"/>
                </a:solidFill>
              </a:rPr>
              <a:t>received </a:t>
            </a:r>
            <a:r>
              <a:rPr lang="en-US" dirty="0" smtClean="0">
                <a:solidFill>
                  <a:srgbClr val="000000"/>
                </a:solidFill>
              </a:rPr>
              <a:t>230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527684985"/>
              </p:ext>
            </p:extLst>
          </p:nvPr>
        </p:nvGraphicFramePr>
        <p:xfrm>
          <a:off x="304800" y="2743200"/>
          <a:ext cx="83058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51765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71628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sz="2800" b="1" dirty="0" smtClean="0">
                <a:solidFill>
                  <a:srgbClr val="FA6B00"/>
                </a:solidFill>
                <a:latin typeface="Century Gothic" pitchFamily="34" charset="0"/>
              </a:rPr>
              <a:t>Contractor response on audit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4000" b="1" dirty="0">
              <a:solidFill>
                <a:srgbClr val="FA6B00"/>
              </a:solidFill>
              <a:latin typeface="Century Gothic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975" y="609600"/>
            <a:ext cx="3367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chemeClr val="accent4">
                    <a:lumMod val="75000"/>
                  </a:schemeClr>
                </a:solidFill>
              </a:rPr>
              <a:t>b) Response Received/Contractor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984662"/>
              </p:ext>
            </p:extLst>
          </p:nvPr>
        </p:nvGraphicFramePr>
        <p:xfrm>
          <a:off x="609600" y="1143000"/>
          <a:ext cx="6400800" cy="10363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43050"/>
                <a:gridCol w="1581150"/>
                <a:gridCol w="1752600"/>
                <a:gridCol w="1524000"/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/>
                        <a:t>Orascom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Huawei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AGLI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Received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0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7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0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Not Received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31</a:t>
                      </a:r>
                      <a:endParaRPr lang="en-US" sz="12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166</a:t>
                      </a:r>
                      <a:endParaRPr lang="en-US" sz="12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33</a:t>
                      </a:r>
                      <a:endParaRPr lang="en-US" sz="1200" b="1" dirty="0"/>
                    </a:p>
                  </a:txBody>
                  <a:tcPr marT="34290" marB="34290"/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</a:t>
                      </a:r>
                      <a:endParaRPr lang="en-US" sz="1200" b="1" dirty="0"/>
                    </a:p>
                  </a:txBody>
                  <a:tcPr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31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173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33</a:t>
                      </a:r>
                      <a:endParaRPr lang="en-US" sz="1200" b="1" dirty="0"/>
                    </a:p>
                  </a:txBody>
                  <a:tcPr marT="34290" marB="34290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793821313"/>
              </p:ext>
            </p:extLst>
          </p:nvPr>
        </p:nvGraphicFramePr>
        <p:xfrm>
          <a:off x="457200" y="2438400"/>
          <a:ext cx="71628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8473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7162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sz="2800" b="1" dirty="0">
                <a:solidFill>
                  <a:srgbClr val="FA6B00"/>
                </a:solidFill>
                <a:latin typeface="Century Gothic" pitchFamily="34" charset="0"/>
              </a:rPr>
              <a:t>Critical mails </a:t>
            </a:r>
            <a:r>
              <a:rPr lang="en-US" sz="2800" b="1" dirty="0" smtClean="0">
                <a:solidFill>
                  <a:srgbClr val="FA6B00"/>
                </a:solidFill>
                <a:latin typeface="Century Gothic" pitchFamily="34" charset="0"/>
              </a:rPr>
              <a:t>Response</a:t>
            </a:r>
            <a:endParaRPr lang="en-US" sz="2800" b="1" dirty="0">
              <a:solidFill>
                <a:srgbClr val="FA6B00"/>
              </a:solidFill>
              <a:latin typeface="Century Gothic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031258" y="389275"/>
            <a:ext cx="3962400" cy="2114550"/>
            <a:chOff x="5043615" y="3390341"/>
            <a:chExt cx="3962400" cy="2819400"/>
          </a:xfrm>
        </p:grpSpPr>
        <p:graphicFrame>
          <p:nvGraphicFramePr>
            <p:cNvPr id="6" name="Chart 5"/>
            <p:cNvGraphicFramePr/>
            <p:nvPr>
              <p:extLst>
                <p:ext uri="{D42A27DB-BD31-4B8C-83A1-F6EECF244321}">
                  <p14:modId xmlns:p14="http://schemas.microsoft.com/office/powerpoint/2010/main" val="1969048788"/>
                </p:ext>
              </p:extLst>
            </p:nvPr>
          </p:nvGraphicFramePr>
          <p:xfrm>
            <a:off x="5043615" y="3390341"/>
            <a:ext cx="3962400" cy="2819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7632357" y="5000601"/>
              <a:ext cx="60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 sz="1200" b="0" i="0" u="none" strike="noStrike" kern="1200" baseline="0">
                  <a:solidFill>
                    <a:prstClr val="black"/>
                  </a:solidFill>
                  <a:latin typeface="+mn-lt"/>
                  <a:ea typeface="+mn-ea"/>
                  <a:cs typeface="+mn-cs"/>
                </a:defRPr>
              </a:pPr>
              <a:r>
                <a:rPr lang="en-US" sz="1200" dirty="0">
                  <a:solidFill>
                    <a:prstClr val="black"/>
                  </a:solidFill>
                </a:rPr>
                <a:t>60.0%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71600" y="2086356"/>
            <a:ext cx="4345345" cy="2000250"/>
            <a:chOff x="2213261" y="1873421"/>
            <a:chExt cx="4345345" cy="2667000"/>
          </a:xfrm>
        </p:grpSpPr>
        <p:graphicFrame>
          <p:nvGraphicFramePr>
            <p:cNvPr id="10" name="Chart 9"/>
            <p:cNvGraphicFramePr/>
            <p:nvPr>
              <p:extLst>
                <p:ext uri="{D42A27DB-BD31-4B8C-83A1-F6EECF244321}">
                  <p14:modId xmlns:p14="http://schemas.microsoft.com/office/powerpoint/2010/main" val="1638834037"/>
                </p:ext>
              </p:extLst>
            </p:nvPr>
          </p:nvGraphicFramePr>
          <p:xfrm>
            <a:off x="2213261" y="1873421"/>
            <a:ext cx="4345345" cy="2667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3986390" y="3054013"/>
              <a:ext cx="609600" cy="32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rgbClr val="000000"/>
                  </a:solidFill>
                </a:rPr>
                <a:t>103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2400" y="4038600"/>
            <a:ext cx="3962400" cy="2114550"/>
            <a:chOff x="762000" y="3028950"/>
            <a:chExt cx="3962400" cy="2114550"/>
          </a:xfrm>
        </p:grpSpPr>
        <p:graphicFrame>
          <p:nvGraphicFramePr>
            <p:cNvPr id="13" name="Chart 12"/>
            <p:cNvGraphicFramePr/>
            <p:nvPr>
              <p:extLst>
                <p:ext uri="{D42A27DB-BD31-4B8C-83A1-F6EECF244321}">
                  <p14:modId xmlns:p14="http://schemas.microsoft.com/office/powerpoint/2010/main" val="758153057"/>
                </p:ext>
              </p:extLst>
            </p:nvPr>
          </p:nvGraphicFramePr>
          <p:xfrm>
            <a:off x="762000" y="3028950"/>
            <a:ext cx="3962400" cy="21145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2362200" y="4088501"/>
              <a:ext cx="609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rgbClr val="000000"/>
                  </a:solidFill>
                </a:rPr>
                <a:t>103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562505" y="3820267"/>
            <a:ext cx="3962400" cy="2114550"/>
            <a:chOff x="5074825" y="1591501"/>
            <a:chExt cx="3962400" cy="2114550"/>
          </a:xfrm>
        </p:grpSpPr>
        <p:graphicFrame>
          <p:nvGraphicFramePr>
            <p:cNvPr id="17" name="Chart 16"/>
            <p:cNvGraphicFramePr/>
            <p:nvPr>
              <p:extLst>
                <p:ext uri="{D42A27DB-BD31-4B8C-83A1-F6EECF244321}">
                  <p14:modId xmlns:p14="http://schemas.microsoft.com/office/powerpoint/2010/main" val="520904804"/>
                </p:ext>
              </p:extLst>
            </p:nvPr>
          </p:nvGraphicFramePr>
          <p:xfrm>
            <a:off x="5074825" y="1591501"/>
            <a:ext cx="3962400" cy="21145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684535" y="2623165"/>
              <a:ext cx="609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rgbClr val="000000"/>
                  </a:solidFill>
                </a:rPr>
                <a:t>5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 flipH="1">
            <a:off x="2362200" y="3747111"/>
            <a:ext cx="619125" cy="100732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105400" y="3616959"/>
            <a:ext cx="1219200" cy="11374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5181600" y="2190751"/>
            <a:ext cx="838200" cy="78104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315200" y="1527720"/>
            <a:ext cx="304800" cy="138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1765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743200" y="2590800"/>
            <a:ext cx="4953000" cy="20193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Thank you </a:t>
            </a:r>
            <a:endParaRPr lang="en-GB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67478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470899" cy="550756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Main </a:t>
            </a:r>
            <a:r>
              <a:rPr lang="en-US" sz="2800" dirty="0">
                <a:solidFill>
                  <a:schemeClr val="tx1"/>
                </a:solidFill>
              </a:rPr>
              <a:t>KPI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altLang="en-US" sz="2800" dirty="0">
                <a:solidFill>
                  <a:schemeClr val="tx1"/>
                </a:solidFill>
              </a:rPr>
              <a:t>Main Average </a:t>
            </a:r>
            <a:r>
              <a:rPr lang="en-US" altLang="en-US" sz="2800" dirty="0" smtClean="0">
                <a:solidFill>
                  <a:schemeClr val="tx1"/>
                </a:solidFill>
              </a:rPr>
              <a:t>KPI.</a:t>
            </a:r>
            <a:endParaRPr lang="en-US" sz="28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</a:rPr>
              <a:t>SQI trend.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</a:rPr>
              <a:t>Reserves Statistics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GB" altLang="en-US" sz="2800" dirty="0" smtClean="0">
                <a:solidFill>
                  <a:schemeClr val="tx1"/>
                </a:solidFill>
              </a:rPr>
              <a:t>Physical Quality </a:t>
            </a:r>
            <a:r>
              <a:rPr lang="en-GB" altLang="en-US" sz="2800" dirty="0">
                <a:solidFill>
                  <a:schemeClr val="tx1"/>
                </a:solidFill>
              </a:rPr>
              <a:t>Assurance</a:t>
            </a:r>
            <a:r>
              <a:rPr lang="en-US" sz="2800" dirty="0">
                <a:solidFill>
                  <a:schemeClr val="tx1"/>
                </a:solidFill>
              </a:rPr>
              <a:t> Activities.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</a:rPr>
              <a:t>Audit Service </a:t>
            </a:r>
            <a:r>
              <a:rPr lang="en-US" sz="2800" dirty="0" smtClean="0">
                <a:solidFill>
                  <a:schemeClr val="tx1"/>
                </a:solidFill>
              </a:rPr>
              <a:t>(</a:t>
            </a:r>
            <a:r>
              <a:rPr lang="en-US" sz="2800" dirty="0">
                <a:solidFill>
                  <a:schemeClr val="tx1"/>
                </a:solidFill>
              </a:rPr>
              <a:t>Servio</a:t>
            </a:r>
            <a:r>
              <a:rPr lang="en-US" sz="2800" dirty="0" smtClean="0">
                <a:solidFill>
                  <a:schemeClr val="tx1"/>
                </a:solidFill>
              </a:rPr>
              <a:t>).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52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4000" b="1" dirty="0" smtClean="0">
                <a:solidFill>
                  <a:srgbClr val="FA6B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2006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4000" b="1" dirty="0">
                <a:solidFill>
                  <a:srgbClr val="FA6B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KPI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641982039"/>
              </p:ext>
            </p:extLst>
          </p:nvPr>
        </p:nvGraphicFramePr>
        <p:xfrm>
          <a:off x="377456" y="2057400"/>
          <a:ext cx="8541488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1524003" y="5486400"/>
            <a:ext cx="5655714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accent6"/>
                </a:solidFill>
              </a:rPr>
              <a:t>C</a:t>
            </a:r>
            <a:r>
              <a:rPr lang="en-US" sz="2000" dirty="0" smtClean="0">
                <a:solidFill>
                  <a:schemeClr val="accent6"/>
                </a:solidFill>
              </a:rPr>
              <a:t>alculations </a:t>
            </a:r>
            <a:r>
              <a:rPr lang="en-US" sz="2000" dirty="0">
                <a:solidFill>
                  <a:schemeClr val="accent6"/>
                </a:solidFill>
              </a:rPr>
              <a:t>are based on the first visit (before only) 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685800" y="6248400"/>
            <a:ext cx="8077200" cy="5334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SQI: Sites Quality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Indicator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380920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2" y="152400"/>
            <a:ext cx="5041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000" b="1" dirty="0" smtClean="0">
                <a:solidFill>
                  <a:srgbClr val="FA6B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SQI Details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206471"/>
              </p:ext>
            </p:extLst>
          </p:nvPr>
        </p:nvGraphicFramePr>
        <p:xfrm>
          <a:off x="990600" y="1143000"/>
          <a:ext cx="7239000" cy="4800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7600"/>
                <a:gridCol w="3581400"/>
              </a:tblGrid>
              <a:tr h="975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</a:rPr>
                        <a:t>Item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6B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 smtClean="0">
                          <a:effectLst/>
                        </a:rPr>
                        <a:t>Average SQI KPI</a:t>
                      </a:r>
                      <a:br>
                        <a:rPr lang="en-US" sz="2800" b="1" u="none" strike="noStrike" dirty="0" smtClean="0">
                          <a:effectLst/>
                        </a:rPr>
                      </a:br>
                      <a:r>
                        <a:rPr lang="en-US" sz="2800" b="1" u="none" strike="noStrike" dirty="0" smtClean="0">
                          <a:effectLst/>
                        </a:rPr>
                        <a:t>(Before</a:t>
                      </a:r>
                      <a:r>
                        <a:rPr lang="en-US" sz="2800" b="1" u="none" strike="noStrike" dirty="0">
                          <a:effectLst/>
                        </a:rPr>
                        <a:t>)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6B00"/>
                    </a:solidFill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General SQI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54.71%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75.31%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Systel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Cairo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51.83%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Alex&amp; North Coast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75.31%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Delta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Red Sea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42.55%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Sinai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41.44%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Upper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49.37%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 bwMode="auto">
          <a:xfrm>
            <a:off x="685800" y="6248400"/>
            <a:ext cx="8229600" cy="5334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SQI: Sites Quality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Indicator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00715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2" y="152400"/>
            <a:ext cx="52293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000" b="1" dirty="0" smtClean="0">
                <a:solidFill>
                  <a:srgbClr val="FA6B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 SQI Details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791775"/>
              </p:ext>
            </p:extLst>
          </p:nvPr>
        </p:nvGraphicFramePr>
        <p:xfrm>
          <a:off x="990600" y="1143000"/>
          <a:ext cx="7239001" cy="4800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7600"/>
                <a:gridCol w="3581401"/>
              </a:tblGrid>
              <a:tr h="975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u="none" strike="noStrike" dirty="0">
                          <a:effectLst/>
                        </a:rPr>
                        <a:t>Item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6B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u="none" strike="noStrike" dirty="0">
                          <a:effectLst/>
                        </a:rPr>
                        <a:t>SQI based on </a:t>
                      </a:r>
                      <a:r>
                        <a:rPr lang="en-US" sz="2400" b="1" u="none" strike="noStrike" dirty="0" smtClean="0">
                          <a:effectLst/>
                        </a:rPr>
                        <a:t>90%</a:t>
                      </a:r>
                      <a:r>
                        <a:rPr lang="en-US" sz="2400" b="1" u="none" strike="noStrike" dirty="0">
                          <a:effectLst/>
                        </a:rPr>
                        <a:t/>
                      </a:r>
                      <a:br>
                        <a:rPr lang="en-US" sz="2400" b="1" u="none" strike="noStrike" dirty="0">
                          <a:effectLst/>
                        </a:rPr>
                      </a:br>
                      <a:r>
                        <a:rPr lang="en-US" sz="2400" b="1" u="none" strike="noStrike" dirty="0">
                          <a:effectLst/>
                        </a:rPr>
                        <a:t>(Before)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6B00"/>
                    </a:solidFill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General SQI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Systel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Cairo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Alex&amp; North Coast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Delta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Red Sea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Sinai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Upper Area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 bwMode="auto">
          <a:xfrm>
            <a:off x="685800" y="6248400"/>
            <a:ext cx="8229600" cy="5334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SQI: Sites Quality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Indicator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863875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" y="0"/>
            <a:ext cx="3216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000" b="1" dirty="0" smtClean="0">
                <a:solidFill>
                  <a:srgbClr val="FA6B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SQI</a:t>
            </a:r>
            <a:endParaRPr lang="en-US" altLang="en-US" sz="4000" b="1" dirty="0">
              <a:solidFill>
                <a:srgbClr val="FA6B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1" y="719138"/>
            <a:ext cx="9051139" cy="560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5533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6532" y="0"/>
            <a:ext cx="46089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rgbClr val="FA6B00"/>
                </a:solidFill>
                <a:latin typeface="Century Gothic" pitchFamily="34" charset="0"/>
              </a:rPr>
              <a:t>Reserves Statistics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6030"/>
            <a:ext cx="9144000" cy="379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003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62000" y="1381607"/>
            <a:ext cx="7239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8103"/>
                </a:solidFill>
                <a:latin typeface="Century Gothic" pitchFamily="34" charset="0"/>
              </a:rPr>
              <a:t>Activities Done B</a:t>
            </a:r>
            <a:r>
              <a:rPr lang="en-US" altLang="en-US" sz="4000" b="1" dirty="0" smtClean="0">
                <a:solidFill>
                  <a:srgbClr val="FF8103"/>
                </a:solidFill>
                <a:latin typeface="Century Gothic" pitchFamily="34" charset="0"/>
              </a:rPr>
              <a:t>y </a:t>
            </a:r>
            <a:r>
              <a:rPr lang="en-GB" altLang="en-US" sz="4000" b="1" dirty="0">
                <a:solidFill>
                  <a:srgbClr val="FF8103"/>
                </a:solidFill>
                <a:latin typeface="Century Gothic" pitchFamily="34" charset="0"/>
              </a:rPr>
              <a:t>Quality Assurance</a:t>
            </a:r>
            <a:r>
              <a:rPr lang="en-US" altLang="en-US" sz="4000" b="1" dirty="0">
                <a:solidFill>
                  <a:srgbClr val="FF8103"/>
                </a:solidFill>
                <a:latin typeface="Century Gothic" pitchFamily="34" charset="0"/>
              </a:rPr>
              <a:t> </a:t>
            </a:r>
            <a:r>
              <a:rPr lang="en-US" altLang="en-US" sz="4000" b="1" dirty="0" smtClean="0">
                <a:solidFill>
                  <a:srgbClr val="FF8103"/>
                </a:solidFill>
                <a:latin typeface="Century Gothic" pitchFamily="34" charset="0"/>
              </a:rPr>
              <a:t>Team</a:t>
            </a:r>
            <a:endParaRPr lang="en-US" altLang="en-US" sz="2800" b="1" dirty="0">
              <a:solidFill>
                <a:srgbClr val="FF8103"/>
              </a:solidFill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653" y="2971800"/>
            <a:ext cx="4724399" cy="187488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7906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1" y="76200"/>
            <a:ext cx="6312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A6B00"/>
                </a:solidFill>
                <a:latin typeface="Century Gothic" pitchFamily="34" charset="0"/>
              </a:rPr>
              <a:t>Actions </a:t>
            </a:r>
            <a:r>
              <a:rPr lang="en-US" sz="4000" b="1" dirty="0" smtClean="0">
                <a:solidFill>
                  <a:srgbClr val="FA6B00"/>
                </a:solidFill>
                <a:latin typeface="Century Gothic" pitchFamily="34" charset="0"/>
              </a:rPr>
              <a:t>by Orange </a:t>
            </a:r>
            <a:r>
              <a:rPr lang="en-US" sz="4000" b="1" dirty="0">
                <a:solidFill>
                  <a:srgbClr val="FA6B00"/>
                </a:solidFill>
                <a:latin typeface="Century Gothic" pitchFamily="34" charset="0"/>
              </a:rPr>
              <a:t>team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68857462"/>
              </p:ext>
            </p:extLst>
          </p:nvPr>
        </p:nvGraphicFramePr>
        <p:xfrm>
          <a:off x="152400" y="784086"/>
          <a:ext cx="8839200" cy="546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25453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31321</TotalTime>
  <Words>354</Words>
  <Application>Microsoft Office PowerPoint</Application>
  <PresentationFormat>On-screen Show (4:3)</PresentationFormat>
  <Paragraphs>132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Sectra Bss</cp:lastModifiedBy>
  <cp:revision>293</cp:revision>
  <dcterms:created xsi:type="dcterms:W3CDTF">2006-08-16T00:00:00Z</dcterms:created>
  <dcterms:modified xsi:type="dcterms:W3CDTF">2019-10-13T13:21:52Z</dcterms:modified>
</cp:coreProperties>
</file>